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8">
  <p:sldMasterIdLst>
    <p:sldMasterId id="2147483660" r:id="rId1"/>
  </p:sldMasterIdLst>
  <p:handoutMasterIdLst>
    <p:handoutMasterId r:id="rId21"/>
  </p:handoutMasterIdLst>
  <p:sldIdLst>
    <p:sldId id="299" r:id="rId2"/>
    <p:sldId id="303" r:id="rId3"/>
    <p:sldId id="301" r:id="rId4"/>
    <p:sldId id="305" r:id="rId5"/>
    <p:sldId id="302" r:id="rId6"/>
    <p:sldId id="306" r:id="rId7"/>
    <p:sldId id="307" r:id="rId8"/>
    <p:sldId id="310" r:id="rId9"/>
    <p:sldId id="308" r:id="rId10"/>
    <p:sldId id="309" r:id="rId11"/>
    <p:sldId id="291" r:id="rId12"/>
    <p:sldId id="292" r:id="rId13"/>
    <p:sldId id="304" r:id="rId14"/>
    <p:sldId id="285" r:id="rId15"/>
    <p:sldId id="286" r:id="rId16"/>
    <p:sldId id="287" r:id="rId17"/>
    <p:sldId id="288" r:id="rId18"/>
    <p:sldId id="289" r:id="rId19"/>
    <p:sldId id="290" r:id="rId20"/>
  </p:sldIdLst>
  <p:sldSz cx="12192000" cy="6858000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4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81702-A596-4FFE-8EFD-05366E7ADE9D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82C19-2337-4E07-993B-0BE520A1B6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5F645-0678-4614-B590-347ADE6D91A2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9422-BEA5-45B9-9EBE-B97EF296A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5F645-0678-4614-B590-347ADE6D91A2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9422-BEA5-45B9-9EBE-B97EF296A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3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3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5F645-0678-4614-B590-347ADE6D91A2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9422-BEA5-45B9-9EBE-B97EF296A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5F645-0678-4614-B590-347ADE6D91A2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9422-BEA5-45B9-9EBE-B97EF296A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5F645-0678-4614-B590-347ADE6D91A2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9422-BEA5-45B9-9EBE-B97EF296A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5F645-0678-4614-B590-347ADE6D91A2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9422-BEA5-45B9-9EBE-B97EF296A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5F645-0678-4614-B590-347ADE6D91A2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9422-BEA5-45B9-9EBE-B97EF296A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5F645-0678-4614-B590-347ADE6D91A2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9422-BEA5-45B9-9EBE-B97EF296A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5F645-0678-4614-B590-347ADE6D91A2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9422-BEA5-45B9-9EBE-B97EF296A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5F645-0678-4614-B590-347ADE6D91A2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9422-BEA5-45B9-9EBE-B97EF296A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5F645-0678-4614-B590-347ADE6D91A2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89422-BEA5-45B9-9EBE-B97EF296A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5F645-0678-4614-B590-347ADE6D91A2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89422-BEA5-45B9-9EBE-B97EF296A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atippo@bk.ru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testcenter.kz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57213" y="1093570"/>
            <a:ext cx="10668075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 утверждении Правил и условий проведения аттестации педагогов, занимающих должности в организациях образования, реализующих общеобразовательные учебные программы дошкольного воспитания и обучения, начального, основного среднего и общего среднего образования, образовательные программы технического и профессионального,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послесреднего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дополнительного образования и специальные учебные программы, и иных гражданских служащих в области образования и науки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42965" y="4929198"/>
            <a:ext cx="102870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Приказ Министра образования и науки Республики Казахстан от 27 января 2016 года № 83. </a:t>
            </a:r>
            <a:endParaRPr lang="ru-RU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868601" y="887985"/>
            <a:ext cx="1035957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После завершения тестирования педагог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ознакамливается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 результатами тестирования, отображаемыми на экране компьютера.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 bmk="z364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b="0" i="0" u="none" strike="noStrike" cap="none" normalizeH="0" baseline="0" dirty="0" smtClean="0" bmk="z364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Результат НКТ – </a:t>
            </a:r>
            <a:r>
              <a:rPr kumimoji="0" lang="ru-RU" b="1" i="0" u="none" strike="noStrike" cap="none" normalizeH="0" baseline="0" dirty="0" smtClean="0" bmk="z364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сертификат о прохождении НКТ</a:t>
            </a:r>
            <a:r>
              <a:rPr kumimoji="0" lang="ru-RU" b="0" i="0" u="none" strike="noStrike" cap="none" normalizeH="0" baseline="0" dirty="0" smtClean="0" bmk="z364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направляется в личный кабинет педагога.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 bmk="z364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проведении апелляции сертификат о прохождении НКТ с учетом апелляции направляется в личный кабинет педагога.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881447" y="3247655"/>
            <a:ext cx="10412627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2) Порядок написания эссе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окончании тестирования педагог пишет эссе.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Общее затрачиваемое время - 30 минут. Количество слов – 250-300 слов.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 bmk="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Тема эссе ежегодно определяется уполномоченным органом в области образования. Написанное эссе отображается в личном кабинете педагога по ссылке </a:t>
            </a:r>
            <a:r>
              <a:rPr kumimoji="0" lang="en-US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ngt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en-US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testcenter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en-US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kz</a:t>
            </a:r>
            <a:r>
              <a:rPr kumimoji="0" lang="ru-RU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</a:t>
            </a:r>
            <a:endParaRPr lang="ru-RU" dirty="0" smtClean="0" bmk="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 bmk="z389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Написанное эссе направляется в личный кабинет педагога.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1333E5F-ABCE-4F47-8139-44B5B5BE3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124" y="1205514"/>
            <a:ext cx="109728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Перечень документов необходимых для оказания государственной услуги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9DD367F-61F5-4EFF-A97B-D7DD6B5DC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416" y="2547557"/>
            <a:ext cx="11401168" cy="3548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ln w="22225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1) заявление;</a:t>
            </a:r>
          </a:p>
          <a:p>
            <a:pPr marL="0" indent="0">
              <a:buNone/>
            </a:pPr>
            <a:r>
              <a:rPr lang="ru-RU" sz="2800" dirty="0">
                <a:ln w="22225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2) документ, удостоверяющий личность (требуется для идентификации личности) (возвращается владельцу) либо электронный документ из сервиса цифровых документов (для идентификации); </a:t>
            </a:r>
          </a:p>
          <a:p>
            <a:pPr marL="0" indent="0">
              <a:buNone/>
            </a:pPr>
            <a:r>
              <a:rPr lang="ru-RU" sz="2800" dirty="0">
                <a:ln w="22225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3) диплом об образовании;</a:t>
            </a:r>
          </a:p>
          <a:p>
            <a:pPr>
              <a:buNone/>
            </a:pPr>
            <a:r>
              <a:rPr lang="ru-RU" sz="2800" dirty="0">
                <a:ln w="22225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4) документ о прохождении курсов переподготовки (при наличии);</a:t>
            </a:r>
          </a:p>
          <a:p>
            <a:pPr marL="0" indent="0">
              <a:buNone/>
            </a:pPr>
            <a:r>
              <a:rPr lang="ru-RU" sz="2800" dirty="0">
                <a:ln w="22225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5) документ, подтверждающий трудовую деятельность работника</a:t>
            </a:r>
            <a:r>
              <a:rPr lang="ru-RU" sz="2800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;</a:t>
            </a:r>
            <a:endParaRPr lang="ru-RU" sz="2800" dirty="0">
              <a:ln w="22225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1833" y="361091"/>
            <a:ext cx="57654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 bmk="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Квалификационная оценка</a:t>
            </a:r>
            <a:endParaRPr lang="ru-RU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2131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1333E5F-ABCE-4F47-8139-44B5B5BE3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20" y="3235422"/>
            <a:ext cx="10058400" cy="1011845"/>
          </a:xfrm>
        </p:spPr>
        <p:txBody>
          <a:bodyPr>
            <a:normAutofit fontScale="9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kk-KZ" sz="2800" dirty="0">
                <a:ln w="22225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Управлением образования документы согласно стандарту госуслуги будут приниматься электронно (в сканированном в варианте) на почту </a:t>
            </a:r>
            <a:r>
              <a:rPr lang="en-US" sz="4000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atippo@bk.ru</a:t>
            </a:r>
            <a:r>
              <a:rPr lang="en-US" sz="2600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600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600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600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dirty="0">
                <a:ln w="22225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Тип файла </a:t>
            </a:r>
            <a:r>
              <a:rPr lang="en-US" sz="3600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pdf</a:t>
            </a:r>
            <a:r>
              <a:rPr lang="kk-KZ" sz="3600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kk-KZ" sz="2800" dirty="0">
                <a:ln w="22225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объем одного файла не более </a:t>
            </a:r>
            <a:r>
              <a:rPr lang="kk-KZ" sz="3100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Мб.</a:t>
            </a:r>
            <a:br>
              <a:rPr lang="kk-KZ" sz="3100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n w="22225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n w="22225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n w="22225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Сроки приема: до 20 апреля и до 20 октября  текущего года соответственно.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A8E63C8A-1C2B-4A8E-94FD-904A5899708E}"/>
              </a:ext>
            </a:extLst>
          </p:cNvPr>
          <p:cNvSpPr txBox="1">
            <a:spLocks/>
          </p:cNvSpPr>
          <p:nvPr/>
        </p:nvSpPr>
        <p:spPr>
          <a:xfrm>
            <a:off x="1028494" y="428367"/>
            <a:ext cx="10455052" cy="6315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3600" dirty="0">
                <a:ln w="22225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Сроки приема и требования по приему документов</a:t>
            </a:r>
            <a:endParaRPr lang="ru-RU" sz="3600" dirty="0">
              <a:ln w="22225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3613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7134" y="589517"/>
            <a:ext cx="102870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4) Комплексное </a:t>
            </a: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аналитическое обобщение результатов деятельности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процедура оценки соответствия достижений аттестуемого уровням квалификационных требований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56734" y="2407163"/>
            <a:ext cx="107339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проведения процедуры присвоения (подтверждения) квалификационных категорий на соответствие заявленной квалификационной категории создается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экспертный совет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отдельно по каждому предмету или по направлению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9708" y="4190655"/>
            <a:ext cx="102561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Заседания Экспертного совета по рассмотрению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педагогов будет проводится: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5 мая по 5 июня;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5 ноября по 5 декабря.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7872" y="107436"/>
            <a:ext cx="11996256" cy="105024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soft" dir="t"/>
          </a:scene3d>
          <a:sp3d prstMaterial="metal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 портфолио педагога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присвоение (подтверждение) квалификационной категории</a:t>
            </a:r>
          </a:p>
          <a:p>
            <a:pPr algn="r"/>
            <a:r>
              <a:rPr lang="ru-RU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(Приложение 12)</a:t>
            </a:r>
            <a:endParaRPr lang="kk-KZ" sz="1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C75A1E21-DA16-40A6-AB7C-417B94773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25766321"/>
              </p:ext>
            </p:extLst>
          </p:nvPr>
        </p:nvGraphicFramePr>
        <p:xfrm>
          <a:off x="269847" y="1399764"/>
          <a:ext cx="11652309" cy="2349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5867">
                  <a:extLst>
                    <a:ext uri="{9D8B030D-6E8A-4147-A177-3AD203B41FA5}">
                      <a16:colId xmlns="" xmlns:a16="http://schemas.microsoft.com/office/drawing/2014/main" val="2756779056"/>
                    </a:ext>
                  </a:extLst>
                </a:gridCol>
                <a:gridCol w="2330463">
                  <a:extLst>
                    <a:ext uri="{9D8B030D-6E8A-4147-A177-3AD203B41FA5}">
                      <a16:colId xmlns="" xmlns:a16="http://schemas.microsoft.com/office/drawing/2014/main" val="2506267037"/>
                    </a:ext>
                  </a:extLst>
                </a:gridCol>
                <a:gridCol w="2321895">
                  <a:extLst>
                    <a:ext uri="{9D8B030D-6E8A-4147-A177-3AD203B41FA5}">
                      <a16:colId xmlns="" xmlns:a16="http://schemas.microsoft.com/office/drawing/2014/main" val="2791705703"/>
                    </a:ext>
                  </a:extLst>
                </a:gridCol>
                <a:gridCol w="2253351">
                  <a:extLst>
                    <a:ext uri="{9D8B030D-6E8A-4147-A177-3AD203B41FA5}">
                      <a16:colId xmlns="" xmlns:a16="http://schemas.microsoft.com/office/drawing/2014/main" val="2974984803"/>
                    </a:ext>
                  </a:extLst>
                </a:gridCol>
                <a:gridCol w="1670733">
                  <a:extLst>
                    <a:ext uri="{9D8B030D-6E8A-4147-A177-3AD203B41FA5}">
                      <a16:colId xmlns="" xmlns:a16="http://schemas.microsoft.com/office/drawing/2014/main" val="1114726481"/>
                    </a:ext>
                  </a:extLst>
                </a:gridCol>
              </a:tblGrid>
              <a:tr h="224321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оценивания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gridSpan="4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Квалификационная категория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74130855"/>
                  </a:ext>
                </a:extLst>
              </a:tr>
              <a:tr h="330847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Педагог-модератор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Педагог-эксперт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Педагог-исследователь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Педагог-мастер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110077659"/>
                  </a:ext>
                </a:extLst>
              </a:tr>
              <a:tr h="1742082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1. Качество знаний обучающихся за последние три года. </a:t>
                      </a:r>
                    </a:p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учетом динамики качества знаний обучающихся (студентов) (семестр/ год)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 роста качества знаний - на 3%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 роста качества знаний - на 4%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 роста качества знаний - на 5%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 роста качества знаний - на 6%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783981521"/>
                  </a:ext>
                </a:extLst>
              </a:tr>
            </a:tbl>
          </a:graphicData>
        </a:graphic>
      </p:graphicFrame>
      <p:graphicFrame>
        <p:nvGraphicFramePr>
          <p:cNvPr id="3" name="Таблица 4">
            <a:extLst>
              <a:ext uri="{FF2B5EF4-FFF2-40B4-BE49-F238E27FC236}">
                <a16:creationId xmlns="" xmlns:a16="http://schemas.microsoft.com/office/drawing/2014/main" id="{E65CB7D3-6D4F-43E9-A3C4-40BFB8B608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84048388"/>
              </p:ext>
            </p:extLst>
          </p:nvPr>
        </p:nvGraphicFramePr>
        <p:xfrm>
          <a:off x="563461" y="3991758"/>
          <a:ext cx="11065078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4505">
                  <a:extLst>
                    <a:ext uri="{9D8B030D-6E8A-4147-A177-3AD203B41FA5}">
                      <a16:colId xmlns="" xmlns:a16="http://schemas.microsoft.com/office/drawing/2014/main" val="1991327520"/>
                    </a:ext>
                  </a:extLst>
                </a:gridCol>
                <a:gridCol w="4351656">
                  <a:extLst>
                    <a:ext uri="{9D8B030D-6E8A-4147-A177-3AD203B41FA5}">
                      <a16:colId xmlns="" xmlns:a16="http://schemas.microsoft.com/office/drawing/2014/main" val="2168535447"/>
                    </a:ext>
                  </a:extLst>
                </a:gridCol>
                <a:gridCol w="3048917">
                  <a:extLst>
                    <a:ext uri="{9D8B030D-6E8A-4147-A177-3AD203B41FA5}">
                      <a16:colId xmlns="" xmlns:a16="http://schemas.microsoft.com/office/drawing/2014/main" val="30596810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и показатели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подтверждающих документов в портфолио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3507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Качество знаний обучающихся за последние три года. </a:t>
                      </a:r>
                      <a:endParaRPr lang="x-none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Аналитическая справка по результатам освоения студентами образовательных программ, заверенная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зам.директора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УР или заведующей отделением.</a:t>
                      </a:r>
                    </a:p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Аналитическая справка должна содержать информацию по мониторингу повышения качества знаний.</a:t>
                      </a:r>
                      <a:endParaRPr lang="x-none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Информация в межаттестационный период</a:t>
                      </a:r>
                    </a:p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При расчете качества знаний учитываются только хорошисты и отличники (не путать с успеваемостью)</a:t>
                      </a:r>
                    </a:p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Расчет идет от стартового мониторинга.</a:t>
                      </a:r>
                      <a:endParaRPr lang="x-none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62519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71377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7872" y="107436"/>
            <a:ext cx="11996256" cy="7482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soft" dir="t"/>
          </a:scene3d>
          <a:sp3d prstMaterial="metal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 портфолио педагога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присвоение (подтверждение) квалификационной категории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C75A1E21-DA16-40A6-AB7C-417B94773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10766488"/>
              </p:ext>
            </p:extLst>
          </p:nvPr>
        </p:nvGraphicFramePr>
        <p:xfrm>
          <a:off x="97872" y="960205"/>
          <a:ext cx="11996257" cy="27131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1827">
                  <a:extLst>
                    <a:ext uri="{9D8B030D-6E8A-4147-A177-3AD203B41FA5}">
                      <a16:colId xmlns="" xmlns:a16="http://schemas.microsoft.com/office/drawing/2014/main" val="2756779056"/>
                    </a:ext>
                  </a:extLst>
                </a:gridCol>
                <a:gridCol w="2674085">
                  <a:extLst>
                    <a:ext uri="{9D8B030D-6E8A-4147-A177-3AD203B41FA5}">
                      <a16:colId xmlns="" xmlns:a16="http://schemas.microsoft.com/office/drawing/2014/main" val="2506267037"/>
                    </a:ext>
                  </a:extLst>
                </a:gridCol>
                <a:gridCol w="2390431">
                  <a:extLst>
                    <a:ext uri="{9D8B030D-6E8A-4147-A177-3AD203B41FA5}">
                      <a16:colId xmlns="" xmlns:a16="http://schemas.microsoft.com/office/drawing/2014/main" val="2791705703"/>
                    </a:ext>
                  </a:extLst>
                </a:gridCol>
                <a:gridCol w="2319865">
                  <a:extLst>
                    <a:ext uri="{9D8B030D-6E8A-4147-A177-3AD203B41FA5}">
                      <a16:colId xmlns="" xmlns:a16="http://schemas.microsoft.com/office/drawing/2014/main" val="2974984803"/>
                    </a:ext>
                  </a:extLst>
                </a:gridCol>
                <a:gridCol w="1720049">
                  <a:extLst>
                    <a:ext uri="{9D8B030D-6E8A-4147-A177-3AD203B41FA5}">
                      <a16:colId xmlns="" xmlns:a16="http://schemas.microsoft.com/office/drawing/2014/main" val="1114726481"/>
                    </a:ext>
                  </a:extLst>
                </a:gridCol>
              </a:tblGrid>
              <a:tr h="224321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оценивани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gridSpan="4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Квалификационная категория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74130855"/>
                  </a:ext>
                </a:extLst>
              </a:tr>
              <a:tr h="330847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Педагог-модератор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Педагог-эксперт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Педагог-исследователь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Педагог-мастер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110077659"/>
                  </a:ext>
                </a:extLst>
              </a:tr>
              <a:tr h="1742082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Качество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преподавания</a:t>
                      </a:r>
                      <a:endParaRPr lang="x-non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Видеозапись занятия продолжительностью не менее 15 минут, листы наблюдения занятий с анализом заместителя руководителя и руководителя организации образования (не менее 2-х при наличии)</a:t>
                      </a:r>
                      <a:endParaRPr lang="x-non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Видеозапись занятия продолжительностью не менее 15 минут, листы наблюдения занятий с анализом заместителя руководителя и руководителя организации образования (не менее 2-х при наличии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x-non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Видеозапись занятия продолжительностью не менее 15 минут, листы наблюдения занятий с анализом заместителя руководителя и руководителя организации образования (не менее 3-х при наличии)</a:t>
                      </a:r>
                      <a:endParaRPr lang="x-non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Видеозапись занятия продолжительностью не менее 15 минут, листы наблюдения занятий с анализом заместителя руководителя и руководителя организации образования (не менее 3-х при наличии)</a:t>
                      </a:r>
                      <a:endParaRPr lang="x-non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783981521"/>
                  </a:ext>
                </a:extLst>
              </a:tr>
            </a:tbl>
          </a:graphicData>
        </a:graphic>
      </p:graphicFrame>
      <p:graphicFrame>
        <p:nvGraphicFramePr>
          <p:cNvPr id="3" name="Таблица 4">
            <a:extLst>
              <a:ext uri="{FF2B5EF4-FFF2-40B4-BE49-F238E27FC236}">
                <a16:creationId xmlns="" xmlns:a16="http://schemas.microsoft.com/office/drawing/2014/main" id="{E65CB7D3-6D4F-43E9-A3C4-40BFB8B608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88087009"/>
              </p:ext>
            </p:extLst>
          </p:nvPr>
        </p:nvGraphicFramePr>
        <p:xfrm>
          <a:off x="269847" y="3824484"/>
          <a:ext cx="11652306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805">
                  <a:extLst>
                    <a:ext uri="{9D8B030D-6E8A-4147-A177-3AD203B41FA5}">
                      <a16:colId xmlns="" xmlns:a16="http://schemas.microsoft.com/office/drawing/2014/main" val="1991327520"/>
                    </a:ext>
                  </a:extLst>
                </a:gridCol>
                <a:gridCol w="4395832">
                  <a:extLst>
                    <a:ext uri="{9D8B030D-6E8A-4147-A177-3AD203B41FA5}">
                      <a16:colId xmlns="" xmlns:a16="http://schemas.microsoft.com/office/drawing/2014/main" val="2168535447"/>
                    </a:ext>
                  </a:extLst>
                </a:gridCol>
                <a:gridCol w="4212669">
                  <a:extLst>
                    <a:ext uri="{9D8B030D-6E8A-4147-A177-3AD203B41FA5}">
                      <a16:colId xmlns="" xmlns:a16="http://schemas.microsoft.com/office/drawing/2014/main" val="30596810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и показатели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подтверждающих документов в портфолио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3507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Качество преподавания</a:t>
                      </a:r>
                      <a:endParaRPr lang="x-none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Видеозапись занятий с сопровождающейся документацией:</a:t>
                      </a:r>
                    </a:p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- поурочный план, утвержденный методистом или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зам.директора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УР;</a:t>
                      </a:r>
                    </a:p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- самоанализ урока;</a:t>
                      </a:r>
                    </a:p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- листы наблюдений с анализом урока.</a:t>
                      </a:r>
                      <a:endParaRPr lang="x-none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Занятия проведены в межаттестационный период</a:t>
                      </a:r>
                    </a:p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Требования к видеозаписи занятий: </a:t>
                      </a:r>
                    </a:p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первый кадр с указанием ФИО, место работы, должность, предмет, класс, цели, тема занятий;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отсутствуют посторонние надписи, реклама;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видео представлено в формате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avi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или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mp4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x-none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62519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49724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7872" y="107436"/>
            <a:ext cx="11996256" cy="7482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soft" dir="t"/>
          </a:scene3d>
          <a:sp3d prstMaterial="metal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 портфолио педагога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присвоение (подтверждение) квалификационной категории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C75A1E21-DA16-40A6-AB7C-417B94773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21384209"/>
              </p:ext>
            </p:extLst>
          </p:nvPr>
        </p:nvGraphicFramePr>
        <p:xfrm>
          <a:off x="183861" y="1082181"/>
          <a:ext cx="11824281" cy="29718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01203">
                  <a:extLst>
                    <a:ext uri="{9D8B030D-6E8A-4147-A177-3AD203B41FA5}">
                      <a16:colId xmlns="" xmlns:a16="http://schemas.microsoft.com/office/drawing/2014/main" val="2756779056"/>
                    </a:ext>
                  </a:extLst>
                </a:gridCol>
                <a:gridCol w="2340051">
                  <a:extLst>
                    <a:ext uri="{9D8B030D-6E8A-4147-A177-3AD203B41FA5}">
                      <a16:colId xmlns="" xmlns:a16="http://schemas.microsoft.com/office/drawing/2014/main" val="2506267037"/>
                    </a:ext>
                  </a:extLst>
                </a:gridCol>
                <a:gridCol w="2101028">
                  <a:extLst>
                    <a:ext uri="{9D8B030D-6E8A-4147-A177-3AD203B41FA5}">
                      <a16:colId xmlns="" xmlns:a16="http://schemas.microsoft.com/office/drawing/2014/main" val="2791705703"/>
                    </a:ext>
                  </a:extLst>
                </a:gridCol>
                <a:gridCol w="2286608">
                  <a:extLst>
                    <a:ext uri="{9D8B030D-6E8A-4147-A177-3AD203B41FA5}">
                      <a16:colId xmlns="" xmlns:a16="http://schemas.microsoft.com/office/drawing/2014/main" val="2974984803"/>
                    </a:ext>
                  </a:extLst>
                </a:gridCol>
                <a:gridCol w="1695391">
                  <a:extLst>
                    <a:ext uri="{9D8B030D-6E8A-4147-A177-3AD203B41FA5}">
                      <a16:colId xmlns="" xmlns:a16="http://schemas.microsoft.com/office/drawing/2014/main" val="1114726481"/>
                    </a:ext>
                  </a:extLst>
                </a:gridCol>
              </a:tblGrid>
              <a:tr h="224321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оценивани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gridSpan="4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Квалификационная категория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74130855"/>
                  </a:ext>
                </a:extLst>
              </a:tr>
              <a:tr h="330847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Педагог-модератор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Педагог-эксперт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Педагог-исследователь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Педагог-мастер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110077659"/>
                  </a:ext>
                </a:extLst>
              </a:tr>
              <a:tr h="1245809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3. Наличие квалификационного разряда, категории по профилю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для мастеров производственного обучения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x-non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60%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максимального</a:t>
                      </a:r>
                      <a:endParaRPr lang="x-non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70%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максимального</a:t>
                      </a:r>
                      <a:endParaRPr lang="x-non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80%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максимального</a:t>
                      </a:r>
                      <a:endParaRPr lang="x-non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100%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783981521"/>
                  </a:ext>
                </a:extLst>
              </a:tr>
              <a:tr h="971269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4. Наличие курсов повышения квалификации по программам, согласованным с уполномоченным органом в области образования</a:t>
                      </a:r>
                      <a:endParaRPr lang="x-non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Курсы по профилю специальности</a:t>
                      </a:r>
                      <a:endParaRPr kumimoji="0" lang="x-none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Курсы по профилю специальности</a:t>
                      </a:r>
                      <a:endParaRPr kumimoji="0" lang="x-none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Курсы по профилю специальности</a:t>
                      </a:r>
                      <a:endParaRPr kumimoji="0" lang="x-none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Курсы по профилю специальности</a:t>
                      </a:r>
                      <a:endParaRPr kumimoji="0" lang="x-none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084070003"/>
                  </a:ext>
                </a:extLst>
              </a:tr>
            </a:tbl>
          </a:graphicData>
        </a:graphic>
      </p:graphicFrame>
      <p:graphicFrame>
        <p:nvGraphicFramePr>
          <p:cNvPr id="3" name="Таблица 4">
            <a:extLst>
              <a:ext uri="{FF2B5EF4-FFF2-40B4-BE49-F238E27FC236}">
                <a16:creationId xmlns="" xmlns:a16="http://schemas.microsoft.com/office/drawing/2014/main" id="{E65CB7D3-6D4F-43E9-A3C4-40BFB8B608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76674565"/>
              </p:ext>
            </p:extLst>
          </p:nvPr>
        </p:nvGraphicFramePr>
        <p:xfrm>
          <a:off x="269845" y="4280562"/>
          <a:ext cx="11652306" cy="2265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805">
                  <a:extLst>
                    <a:ext uri="{9D8B030D-6E8A-4147-A177-3AD203B41FA5}">
                      <a16:colId xmlns="" xmlns:a16="http://schemas.microsoft.com/office/drawing/2014/main" val="1991327520"/>
                    </a:ext>
                  </a:extLst>
                </a:gridCol>
                <a:gridCol w="4395832">
                  <a:extLst>
                    <a:ext uri="{9D8B030D-6E8A-4147-A177-3AD203B41FA5}">
                      <a16:colId xmlns="" xmlns:a16="http://schemas.microsoft.com/office/drawing/2014/main" val="2168535447"/>
                    </a:ext>
                  </a:extLst>
                </a:gridCol>
                <a:gridCol w="4212669">
                  <a:extLst>
                    <a:ext uri="{9D8B030D-6E8A-4147-A177-3AD203B41FA5}">
                      <a16:colId xmlns="" xmlns:a16="http://schemas.microsoft.com/office/drawing/2014/main" val="3059681042"/>
                    </a:ext>
                  </a:extLst>
                </a:gridCol>
              </a:tblGrid>
              <a:tr h="68081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и показатели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подтверждающих документов в портфолио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3507964"/>
                  </a:ext>
                </a:extLst>
              </a:tr>
              <a:tr h="1525171">
                <a:tc>
                  <a:txBody>
                    <a:bodyPr/>
                    <a:lstStyle/>
                    <a:p>
                      <a:pPr algn="l"/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Наличие квалификационного разряда, категории по профилю (для мастеров производственного обучения)</a:t>
                      </a:r>
                      <a:endParaRPr lang="x-none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Свидетельство квалификационного рабочего разряда по профилю </a:t>
                      </a:r>
                      <a:endParaRPr lang="x-none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Рабочие профессии (квалификации) различаются уровнем существующих разрядов (есть профессии, где максимум 6 разрядов, есть – 8 разрядов и т.д.). Поэтому рассчитывают процент от максимального разряда. Например, в профессии 6 рабочих разрядов, то на педагога-эксперта необходимо 6*0,7=4,2 (округляем не ниже 4 разряда) </a:t>
                      </a:r>
                      <a:endParaRPr lang="x-none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62519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97040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7872" y="107436"/>
            <a:ext cx="11996256" cy="7482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soft" dir="t"/>
          </a:scene3d>
          <a:sp3d prstMaterial="metal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 портфолио педагога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присвоение (подтверждение) квалификационной категории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C75A1E21-DA16-40A6-AB7C-417B94773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65845864"/>
              </p:ext>
            </p:extLst>
          </p:nvPr>
        </p:nvGraphicFramePr>
        <p:xfrm>
          <a:off x="97872" y="960205"/>
          <a:ext cx="11996257" cy="2349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0671">
                  <a:extLst>
                    <a:ext uri="{9D8B030D-6E8A-4147-A177-3AD203B41FA5}">
                      <a16:colId xmlns="" xmlns:a16="http://schemas.microsoft.com/office/drawing/2014/main" val="2756779056"/>
                    </a:ext>
                  </a:extLst>
                </a:gridCol>
                <a:gridCol w="2374085">
                  <a:extLst>
                    <a:ext uri="{9D8B030D-6E8A-4147-A177-3AD203B41FA5}">
                      <a16:colId xmlns="" xmlns:a16="http://schemas.microsoft.com/office/drawing/2014/main" val="2506267037"/>
                    </a:ext>
                  </a:extLst>
                </a:gridCol>
                <a:gridCol w="2131587">
                  <a:extLst>
                    <a:ext uri="{9D8B030D-6E8A-4147-A177-3AD203B41FA5}">
                      <a16:colId xmlns="" xmlns:a16="http://schemas.microsoft.com/office/drawing/2014/main" val="2791705703"/>
                    </a:ext>
                  </a:extLst>
                </a:gridCol>
                <a:gridCol w="2319865">
                  <a:extLst>
                    <a:ext uri="{9D8B030D-6E8A-4147-A177-3AD203B41FA5}">
                      <a16:colId xmlns="" xmlns:a16="http://schemas.microsoft.com/office/drawing/2014/main" val="2974984803"/>
                    </a:ext>
                  </a:extLst>
                </a:gridCol>
                <a:gridCol w="1720049">
                  <a:extLst>
                    <a:ext uri="{9D8B030D-6E8A-4147-A177-3AD203B41FA5}">
                      <a16:colId xmlns="" xmlns:a16="http://schemas.microsoft.com/office/drawing/2014/main" val="1114726481"/>
                    </a:ext>
                  </a:extLst>
                </a:gridCol>
              </a:tblGrid>
              <a:tr h="224321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оценивани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gridSpan="4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Квалификационная категория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74130855"/>
                  </a:ext>
                </a:extLst>
              </a:tr>
              <a:tr h="330847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Педагог-модератор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Педагог-эксперт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Педагог-исследователь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Педагог-мастер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110077659"/>
                  </a:ext>
                </a:extLst>
              </a:tr>
              <a:tr h="1742082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Достижения, обучающихся в конкурсах или олимпиадах, или соревнованиях в соответствии с приказом №514 </a:t>
                      </a:r>
                      <a:endParaRPr lang="x-non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Победитель, призер, или участник. </a:t>
                      </a: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города</a:t>
                      </a:r>
                      <a:endParaRPr lang="x-non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Победитель или призер, или участник. </a:t>
                      </a: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области/городов республиканского значения и столицы</a:t>
                      </a:r>
                      <a:endParaRPr lang="x-non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Победитель или призер, или участник. </a:t>
                      </a: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областной или Республиканский</a:t>
                      </a:r>
                      <a:endParaRPr lang="x-non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Победитель или призер, или участник.</a:t>
                      </a:r>
                      <a:endParaRPr lang="x-non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Республиканский или международный уровень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x-non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783981521"/>
                  </a:ext>
                </a:extLst>
              </a:tr>
            </a:tbl>
          </a:graphicData>
        </a:graphic>
      </p:graphicFrame>
      <p:graphicFrame>
        <p:nvGraphicFramePr>
          <p:cNvPr id="3" name="Таблица 4">
            <a:extLst>
              <a:ext uri="{FF2B5EF4-FFF2-40B4-BE49-F238E27FC236}">
                <a16:creationId xmlns="" xmlns:a16="http://schemas.microsoft.com/office/drawing/2014/main" id="{E65CB7D3-6D4F-43E9-A3C4-40BFB8B608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91952812"/>
              </p:ext>
            </p:extLst>
          </p:nvPr>
        </p:nvGraphicFramePr>
        <p:xfrm>
          <a:off x="269847" y="3547882"/>
          <a:ext cx="11652306" cy="2852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805">
                  <a:extLst>
                    <a:ext uri="{9D8B030D-6E8A-4147-A177-3AD203B41FA5}">
                      <a16:colId xmlns="" xmlns:a16="http://schemas.microsoft.com/office/drawing/2014/main" val="1991327520"/>
                    </a:ext>
                  </a:extLst>
                </a:gridCol>
                <a:gridCol w="4479720">
                  <a:extLst>
                    <a:ext uri="{9D8B030D-6E8A-4147-A177-3AD203B41FA5}">
                      <a16:colId xmlns="" xmlns:a16="http://schemas.microsoft.com/office/drawing/2014/main" val="2168535447"/>
                    </a:ext>
                  </a:extLst>
                </a:gridCol>
                <a:gridCol w="4128781">
                  <a:extLst>
                    <a:ext uri="{9D8B030D-6E8A-4147-A177-3AD203B41FA5}">
                      <a16:colId xmlns="" xmlns:a16="http://schemas.microsoft.com/office/drawing/2014/main" val="3059681042"/>
                    </a:ext>
                  </a:extLst>
                </a:gridCol>
              </a:tblGrid>
              <a:tr h="68081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и показатели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подтверждающих документов в портфолио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3507964"/>
                  </a:ext>
                </a:extLst>
              </a:tr>
              <a:tr h="2172108">
                <a:tc>
                  <a:txBody>
                    <a:bodyPr/>
                    <a:lstStyle/>
                    <a:p>
                      <a:pPr algn="l"/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Достижения, обучающихся в конкурсах или олимпиадах, или соревнованиях в соответствии с приказом №514 </a:t>
                      </a:r>
                      <a:endParaRPr lang="x-none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Наличие грамот, сертификатов, благодарственных писем.</a:t>
                      </a:r>
                    </a:p>
                    <a:p>
                      <a:endParaRPr lang="x-none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Информация в межаттестационный период</a:t>
                      </a:r>
                      <a:endParaRPr lang="x-none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62519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83414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7872" y="107436"/>
            <a:ext cx="11996256" cy="7482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soft" dir="t"/>
          </a:scene3d>
          <a:sp3d prstMaterial="metal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 портфолио педагога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присвоение (подтверждение) квалификационной категории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C75A1E21-DA16-40A6-AB7C-417B94773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25735084"/>
              </p:ext>
            </p:extLst>
          </p:nvPr>
        </p:nvGraphicFramePr>
        <p:xfrm>
          <a:off x="97872" y="960203"/>
          <a:ext cx="11996257" cy="2705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0671">
                  <a:extLst>
                    <a:ext uri="{9D8B030D-6E8A-4147-A177-3AD203B41FA5}">
                      <a16:colId xmlns="" xmlns:a16="http://schemas.microsoft.com/office/drawing/2014/main" val="2756779056"/>
                    </a:ext>
                  </a:extLst>
                </a:gridCol>
                <a:gridCol w="2374085">
                  <a:extLst>
                    <a:ext uri="{9D8B030D-6E8A-4147-A177-3AD203B41FA5}">
                      <a16:colId xmlns="" xmlns:a16="http://schemas.microsoft.com/office/drawing/2014/main" val="2506267037"/>
                    </a:ext>
                  </a:extLst>
                </a:gridCol>
                <a:gridCol w="2131587">
                  <a:extLst>
                    <a:ext uri="{9D8B030D-6E8A-4147-A177-3AD203B41FA5}">
                      <a16:colId xmlns="" xmlns:a16="http://schemas.microsoft.com/office/drawing/2014/main" val="2791705703"/>
                    </a:ext>
                  </a:extLst>
                </a:gridCol>
                <a:gridCol w="2319865">
                  <a:extLst>
                    <a:ext uri="{9D8B030D-6E8A-4147-A177-3AD203B41FA5}">
                      <a16:colId xmlns="" xmlns:a16="http://schemas.microsoft.com/office/drawing/2014/main" val="2974984803"/>
                    </a:ext>
                  </a:extLst>
                </a:gridCol>
                <a:gridCol w="1720049">
                  <a:extLst>
                    <a:ext uri="{9D8B030D-6E8A-4147-A177-3AD203B41FA5}">
                      <a16:colId xmlns="" xmlns:a16="http://schemas.microsoft.com/office/drawing/2014/main" val="1114726481"/>
                    </a:ext>
                  </a:extLst>
                </a:gridCol>
              </a:tblGrid>
              <a:tr h="318934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оценивани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gridSpan="4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Квалификационная категория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74130855"/>
                  </a:ext>
                </a:extLst>
              </a:tr>
              <a:tr h="380950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Педагог-модератор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Педагог-эксперт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Педагог-исследователь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Педагог-мастер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110077659"/>
                  </a:ext>
                </a:extLst>
              </a:tr>
              <a:tr h="2005902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 Достижения педагога в профессиональных конкурсах или олимпиадах в соответствии с приказом № 514 </a:t>
                      </a:r>
                      <a:endParaRPr lang="x-non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обязательно или уровень колледжа</a:t>
                      </a:r>
                      <a:endParaRPr lang="x-non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Победитель или призер, или участник. </a:t>
                      </a: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области/городов республиканского значения и столицы (при наличии)</a:t>
                      </a:r>
                      <a:endParaRPr lang="x-non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Победитель или призер профессиональных конкурсов, проводимых по плану управления образования области или на республиканском уровне.</a:t>
                      </a:r>
                      <a:endParaRPr lang="x-non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Победитель или призер профессиональных конкурсов, проводимых на республиканском уровне </a:t>
                      </a:r>
                      <a:endParaRPr lang="x-non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783981521"/>
                  </a:ext>
                </a:extLst>
              </a:tr>
            </a:tbl>
          </a:graphicData>
        </a:graphic>
      </p:graphicFrame>
      <p:graphicFrame>
        <p:nvGraphicFramePr>
          <p:cNvPr id="3" name="Таблица 4">
            <a:extLst>
              <a:ext uri="{FF2B5EF4-FFF2-40B4-BE49-F238E27FC236}">
                <a16:creationId xmlns="" xmlns:a16="http://schemas.microsoft.com/office/drawing/2014/main" id="{E65CB7D3-6D4F-43E9-A3C4-40BFB8B608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6827100"/>
              </p:ext>
            </p:extLst>
          </p:nvPr>
        </p:nvGraphicFramePr>
        <p:xfrm>
          <a:off x="269847" y="4034444"/>
          <a:ext cx="11652306" cy="2384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805">
                  <a:extLst>
                    <a:ext uri="{9D8B030D-6E8A-4147-A177-3AD203B41FA5}">
                      <a16:colId xmlns="" xmlns:a16="http://schemas.microsoft.com/office/drawing/2014/main" val="1991327520"/>
                    </a:ext>
                  </a:extLst>
                </a:gridCol>
                <a:gridCol w="4479720">
                  <a:extLst>
                    <a:ext uri="{9D8B030D-6E8A-4147-A177-3AD203B41FA5}">
                      <a16:colId xmlns="" xmlns:a16="http://schemas.microsoft.com/office/drawing/2014/main" val="2168535447"/>
                    </a:ext>
                  </a:extLst>
                </a:gridCol>
                <a:gridCol w="4128781">
                  <a:extLst>
                    <a:ext uri="{9D8B030D-6E8A-4147-A177-3AD203B41FA5}">
                      <a16:colId xmlns="" xmlns:a16="http://schemas.microsoft.com/office/drawing/2014/main" val="3059681042"/>
                    </a:ext>
                  </a:extLst>
                </a:gridCol>
              </a:tblGrid>
              <a:tr h="546682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и показатели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подтверждающих документов в портфолио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3507964"/>
                  </a:ext>
                </a:extLst>
              </a:tr>
              <a:tr h="1744174">
                <a:tc>
                  <a:txBody>
                    <a:bodyPr/>
                    <a:lstStyle/>
                    <a:p>
                      <a:pPr algn="l"/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Достижения педагога в профессиональных конкурсах или олимпиадах в соответствии с приказом №514 </a:t>
                      </a:r>
                      <a:endParaRPr lang="x-none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Наличие грамот, сертификатов, дипломов,  благодарственных писем.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Информация в межаттестационный период</a:t>
                      </a:r>
                      <a:endParaRPr lang="x-none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62519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36684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7872" y="107436"/>
            <a:ext cx="11996256" cy="7482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soft" dir="t"/>
          </a:scene3d>
          <a:sp3d prstMaterial="metal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 портфолио педагога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присвоение (подтверждение) квалификационной категории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C75A1E21-DA16-40A6-AB7C-417B94773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06467292"/>
              </p:ext>
            </p:extLst>
          </p:nvPr>
        </p:nvGraphicFramePr>
        <p:xfrm>
          <a:off x="97872" y="981515"/>
          <a:ext cx="11996258" cy="30141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1223">
                  <a:extLst>
                    <a:ext uri="{9D8B030D-6E8A-4147-A177-3AD203B41FA5}">
                      <a16:colId xmlns="" xmlns:a16="http://schemas.microsoft.com/office/drawing/2014/main" val="2756779056"/>
                    </a:ext>
                  </a:extLst>
                </a:gridCol>
                <a:gridCol w="1359016">
                  <a:extLst>
                    <a:ext uri="{9D8B030D-6E8A-4147-A177-3AD203B41FA5}">
                      <a16:colId xmlns="" xmlns:a16="http://schemas.microsoft.com/office/drawing/2014/main" val="2506267037"/>
                    </a:ext>
                  </a:extLst>
                </a:gridCol>
                <a:gridCol w="1375795">
                  <a:extLst>
                    <a:ext uri="{9D8B030D-6E8A-4147-A177-3AD203B41FA5}">
                      <a16:colId xmlns="" xmlns:a16="http://schemas.microsoft.com/office/drawing/2014/main" val="2791705703"/>
                    </a:ext>
                  </a:extLst>
                </a:gridCol>
                <a:gridCol w="3229761">
                  <a:extLst>
                    <a:ext uri="{9D8B030D-6E8A-4147-A177-3AD203B41FA5}">
                      <a16:colId xmlns="" xmlns:a16="http://schemas.microsoft.com/office/drawing/2014/main" val="2974984803"/>
                    </a:ext>
                  </a:extLst>
                </a:gridCol>
                <a:gridCol w="3000463">
                  <a:extLst>
                    <a:ext uri="{9D8B030D-6E8A-4147-A177-3AD203B41FA5}">
                      <a16:colId xmlns="" xmlns:a16="http://schemas.microsoft.com/office/drawing/2014/main" val="1114726481"/>
                    </a:ext>
                  </a:extLst>
                </a:gridCol>
              </a:tblGrid>
              <a:tr h="318934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оценивани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gridSpan="4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Квалификационная категория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74130855"/>
                  </a:ext>
                </a:extLst>
              </a:tr>
              <a:tr h="380950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Педагог-модератор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Педагог-эксперт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Педагог-исследователь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Педагог-мастер</a:t>
                      </a: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110077659"/>
                  </a:ext>
                </a:extLst>
              </a:tr>
              <a:tr h="213782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 Обобщение педагогического опыта</a:t>
                      </a:r>
                      <a:endParaRPr lang="x-non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Выступление на семинарах, конференциях, форумах на уровне области или республике.</a:t>
                      </a: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Разработка методических материалов или документ о внесении опыта в банк данных соответствующего уровня или наличие свидетельства об авторском праве</a:t>
                      </a:r>
                      <a:endParaRPr lang="x-non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Выступление на семинарах, конференциях, форумах на уровне республики (международный), или авторские разработки или документ о внесении опыта в банк данных соответствующего уровня или наличие свидетельства об авторском праве</a:t>
                      </a:r>
                      <a:endParaRPr lang="x-non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783981521"/>
                  </a:ext>
                </a:extLst>
              </a:tr>
            </a:tbl>
          </a:graphicData>
        </a:graphic>
      </p:graphicFrame>
      <p:graphicFrame>
        <p:nvGraphicFramePr>
          <p:cNvPr id="3" name="Таблица 4">
            <a:extLst>
              <a:ext uri="{FF2B5EF4-FFF2-40B4-BE49-F238E27FC236}">
                <a16:creationId xmlns="" xmlns:a16="http://schemas.microsoft.com/office/drawing/2014/main" id="{E65CB7D3-6D4F-43E9-A3C4-40BFB8B608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20362371"/>
              </p:ext>
            </p:extLst>
          </p:nvPr>
        </p:nvGraphicFramePr>
        <p:xfrm>
          <a:off x="269847" y="4121506"/>
          <a:ext cx="11652306" cy="2296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805">
                  <a:extLst>
                    <a:ext uri="{9D8B030D-6E8A-4147-A177-3AD203B41FA5}">
                      <a16:colId xmlns="" xmlns:a16="http://schemas.microsoft.com/office/drawing/2014/main" val="1991327520"/>
                    </a:ext>
                  </a:extLst>
                </a:gridCol>
                <a:gridCol w="5352176">
                  <a:extLst>
                    <a:ext uri="{9D8B030D-6E8A-4147-A177-3AD203B41FA5}">
                      <a16:colId xmlns="" xmlns:a16="http://schemas.microsoft.com/office/drawing/2014/main" val="2168535447"/>
                    </a:ext>
                  </a:extLst>
                </a:gridCol>
                <a:gridCol w="3256325">
                  <a:extLst>
                    <a:ext uri="{9D8B030D-6E8A-4147-A177-3AD203B41FA5}">
                      <a16:colId xmlns="" xmlns:a16="http://schemas.microsoft.com/office/drawing/2014/main" val="3059681042"/>
                    </a:ext>
                  </a:extLst>
                </a:gridCol>
              </a:tblGrid>
              <a:tr h="660514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и показатели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подтверждающих документов в портфолио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x-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3507964"/>
                  </a:ext>
                </a:extLst>
              </a:tr>
              <a:tr h="1635558">
                <a:tc>
                  <a:txBody>
                    <a:bodyPr/>
                    <a:lstStyle/>
                    <a:p>
                      <a:pPr algn="l"/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 Обобщение педагогического опыта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Представляются копии программы, публикации в сборнике, интернет-сайте, статьи.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Авторские методические материалы (пособия, рекомендации, учебники, ЭОР и т.д.), утвержденные решением учебно-методического совета соответствующего уровня или свидетельство об авторском праве, свидетельство о внесении опыта в банк данных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Информация в межаттестационный период</a:t>
                      </a:r>
                      <a:endParaRPr lang="x-none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62519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85819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3254" y="817259"/>
            <a:ext cx="105197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Аттестация</a:t>
            </a:r>
            <a:r>
              <a:rPr lang="ru-RU" sz="2400" dirty="0" smtClean="0"/>
              <a:t> педагогов проводится </a:t>
            </a:r>
            <a:r>
              <a:rPr lang="ru-RU" sz="2400" b="1" dirty="0" smtClean="0"/>
              <a:t>не реже одного раза в пять лет</a:t>
            </a:r>
            <a:r>
              <a:rPr lang="ru-RU" sz="2400" dirty="0" smtClean="0"/>
              <a:t> в соответствии с подпунктом 3) пункта 1 статьи 15 Закона Республики Казахстан «О статусе педагога»: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29730" y="268570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ru-RU" sz="2400" b="1" dirty="0" smtClean="0"/>
              <a:t>Статья 15. Обязанности педагога</a:t>
            </a:r>
            <a:endParaRPr lang="ru-RU" sz="2400" dirty="0" smtClean="0"/>
          </a:p>
          <a:p>
            <a:pPr fontAlgn="base"/>
            <a:r>
              <a:rPr lang="ru-RU" sz="2400" dirty="0" smtClean="0"/>
              <a:t>      1. Педагог обязан: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13253" y="3761254"/>
            <a:ext cx="102890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 3) непрерывно совершенствовать свое профессиональное мастерство, исследовательский, интеллектуальный и творческий уровень, в том числе повышать (подтверждать) уровень квалификационной категории не реже одного раза в пять лет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985943" y="1513900"/>
            <a:ext cx="6572296" cy="30469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НКТ;</a:t>
            </a:r>
            <a:endParaRPr kumimoji="0" lang="ru-RU" sz="11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эссе;</a:t>
            </a:r>
            <a:endParaRPr kumimoji="0" lang="ru-RU" sz="11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квалификационная оценка;</a:t>
            </a:r>
            <a:endParaRPr kumimoji="0" lang="ru-RU" sz="11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 bmk="z88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комплексное аналитическое обобщение результатов деятельности;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605445" y="1991220"/>
            <a:ext cx="4205452" cy="2062103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Аттестация </a:t>
            </a:r>
            <a:r>
              <a:rPr lang="ru-RU" sz="3200" dirty="0" smtClean="0" bmk="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педагогов </a:t>
            </a:r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включает в себя следующие этапы:</a:t>
            </a:r>
            <a:endParaRPr lang="ru-RU" sz="1100" dirty="0" smtClean="0" bmk="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3507" y="155146"/>
            <a:ext cx="92050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 bmk="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Национальное квалификационное тестирование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7752" y="781221"/>
            <a:ext cx="1145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 bmk="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сдачи НКТ педагог подает заявление по специальности, указанной в дипломе. При подаче заявления на прохождение НКТ педагоги выбирают заявленную квалификационную категорию, язык сдачи (русский, казахский), дату, время.</a:t>
            </a:r>
            <a:endParaRPr lang="ru-RU" sz="24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4784" y="2092354"/>
            <a:ext cx="1129823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НКТ проходят:</a:t>
            </a:r>
            <a:endParaRPr kumimoji="0" lang="ru-RU" sz="9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педагоги: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(один) раз</a:t>
            </a: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календарный год –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бесплатно</a:t>
            </a: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повторно 1 (один) раз на платной основе</a:t>
            </a: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течение календарного года;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</a:t>
            </a:r>
            <a:endParaRPr kumimoji="0" lang="ru-RU" sz="2000" b="0" i="0" u="none" strike="noStrike" cap="none" normalizeH="0" baseline="0" dirty="0" smtClean="0" bmk="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педагоги, претендующие на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досрочную аттестацию 1 (один) раз</a:t>
            </a: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течение календарного года – бесплатно;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endParaRPr kumimoji="0" lang="ru-RU" sz="2000" b="0" i="0" u="none" strike="noStrike" cap="none" normalizeH="0" baseline="0" dirty="0" smtClean="0" bmk="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пробные (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желанию педагога</a:t>
            </a: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– на платной основе в течение календарного года;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кандидаты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 стажа</a:t>
            </a: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имеющие техническое и профессиональное, высшее и/или послевузовское образование по педагогическим (специальностям) направлениям: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 bmk="z112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 раз в течение календарного года – бесплатно;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8121" y="115330"/>
            <a:ext cx="4787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НКТ состоит из следующих тестовых заданий: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97319" y="3102632"/>
            <a:ext cx="1123565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педагогов по физической культуре по выбору:</a:t>
            </a:r>
            <a:endParaRPr lang="ru-RU" sz="900" b="1" dirty="0" smtClean="0" bmk="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1) "Содержание учебного предмета" – семьдесят заданий;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"Педагогика, методика обучения" – тридцать заданий;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i="1" u="sng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либо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2) "Педагогика, методика обучения" – тридцать заданий;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Тесты Первого Президента Республики Казахстан –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Елбасы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 выбору в соответствии с Правилами проведения тестов Первого Президента Республики Казахстан –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Елбасы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утвержденными приказом </a:t>
            </a:r>
            <a:r>
              <a:rPr kumimoji="0" lang="ru-RU" sz="16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соотвествующего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уполномоченного органа (проводится организацией, определяемой уполномоченным органом в области образования).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56519" y="584941"/>
            <a:ext cx="56017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Педагоги по общеобразовательным предметам:</a:t>
            </a:r>
            <a:endParaRPr lang="ru-RU" sz="900" b="1" dirty="0" smtClean="0" bmk="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"Педагогика, методика обучения" – тридцать заданий;</a:t>
            </a:r>
            <a:endParaRPr lang="ru-RU" sz="9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"Содержание учебного предмета" – семьдесят заданий;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955956" y="252692"/>
            <a:ext cx="586534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Педагоги по </a:t>
            </a:r>
            <a:r>
              <a:rPr lang="ru-RU" sz="1600" b="1" dirty="0" err="1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общепрофессиональным</a:t>
            </a:r>
            <a:r>
              <a:rPr lang="ru-RU" sz="1600" b="1" dirty="0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и специальным дисциплинам, </a:t>
            </a:r>
            <a:r>
              <a:rPr lang="ru-RU" sz="1600" b="1" dirty="0" err="1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общегуманитарным</a:t>
            </a:r>
            <a:r>
              <a:rPr lang="ru-RU" sz="1600" b="1" dirty="0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и социально-экономическим дисциплинам:</a:t>
            </a:r>
            <a:endParaRPr lang="ru-RU" sz="900" b="1" dirty="0" smtClean="0" bmk="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"Педагогика, методика обучения" – тридцать заданий;</a:t>
            </a:r>
            <a:endParaRPr lang="ru-RU" sz="9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"По направлению деятельности" – семьдесят заданий;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2854" y="2052606"/>
            <a:ext cx="55042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Мастера производственного обучения:</a:t>
            </a:r>
            <a:endParaRPr lang="ru-RU" sz="900" b="1" dirty="0" smtClean="0" bmk="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"Педагогика, методика обучения" – тридцать заданий;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013621" y="2068623"/>
            <a:ext cx="58323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Педагоги иных должностей:</a:t>
            </a:r>
            <a:endParaRPr lang="ru-RU" sz="900" b="1" dirty="0" smtClean="0" bmk="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"Педагогика, методика обучения" – тридцать заданий;</a:t>
            </a:r>
            <a:endParaRPr lang="ru-RU" sz="9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"Основы психологии" – тридцать заданий;</a:t>
            </a:r>
            <a:endParaRPr lang="ru-RU" sz="9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2811" y="5532860"/>
            <a:ext cx="1122958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Кандидат без стажа, имеющий техническое и профессиональное, высшее и/или послевузовское образование по педагогическим (специальностям) направлениям:</a:t>
            </a:r>
            <a:endParaRPr lang="ru-RU" sz="900" b="1" dirty="0" smtClean="0" bmk="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"Содержание учебного предмета" – семьдесят заданий;</a:t>
            </a:r>
            <a:endParaRPr lang="ru-RU" sz="9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600" dirty="0" smtClean="0" bmk="z16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"Педагогика, методика обучения" – тридцать заданий.</a:t>
            </a:r>
            <a:endParaRPr lang="ru-RU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404023" y="5187475"/>
            <a:ext cx="649141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"Основы психологии" – тридцать заданий:</a:t>
            </a:r>
            <a:endParaRPr kumimoji="0" lang="ru-RU" sz="900" b="1" i="0" u="none" strike="noStrike" cap="none" normalizeH="0" baseline="0" dirty="0" smtClean="0" bmk="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"педагог" – 50 %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"педагог-модератор" – 60 %;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"педагог-эксперт" – 70 %;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"педагог-исследователь" – 80 %;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 bmk="z30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"педагог-мастер" – 90 %.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8983" y="156688"/>
            <a:ext cx="106844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Результат тестирования считается положительным при получении следующих баллов: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12139" y="610555"/>
            <a:ext cx="101418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Для педагогов организаций технического и профессионального, </a:t>
            </a:r>
            <a:r>
              <a:rPr lang="ru-RU" sz="16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послесреднего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образования: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5286" y="993169"/>
            <a:ext cx="659859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 направлению "Содержание учебного предмета":</a:t>
            </a:r>
            <a:endParaRPr lang="ru-RU" sz="1600" b="1" dirty="0" smtClean="0" bmk="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"педагог" – 50 %</a:t>
            </a:r>
            <a:endParaRPr lang="ru-RU" sz="16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"педагог-модератор" – 60%;</a:t>
            </a:r>
            <a:endParaRPr lang="ru-RU" sz="16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"педагог-эксперт" – 70%;</a:t>
            </a:r>
            <a:endParaRPr lang="ru-RU" sz="16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"педагог-исследователь" – 80 %;</a:t>
            </a:r>
            <a:endParaRPr lang="ru-RU" sz="16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"педагог-мастер" – 90 %;</a:t>
            </a:r>
            <a:endParaRPr lang="ru-RU" sz="16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27589" y="2484859"/>
            <a:ext cx="654084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 направлению </a:t>
            </a:r>
            <a:r>
              <a:rPr lang="en-US" sz="1600" b="1" dirty="0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"</a:t>
            </a:r>
            <a:r>
              <a:rPr lang="en-US" sz="1600" b="1" dirty="0" err="1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</a:t>
            </a:r>
            <a:r>
              <a:rPr lang="en-US" sz="1600" b="1" dirty="0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600" b="1" dirty="0" err="1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направлению</a:t>
            </a:r>
            <a:r>
              <a:rPr lang="en-US" sz="1600" b="1" dirty="0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600" b="1" dirty="0" err="1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деятельности</a:t>
            </a:r>
            <a:r>
              <a:rPr lang="en-US" sz="1600" b="1" dirty="0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":</a:t>
            </a:r>
            <a:endParaRPr lang="ru-RU" sz="900" b="1" dirty="0" smtClean="0" bmk="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 </a:t>
            </a: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квалификационная категория "педагог" – 50 %</a:t>
            </a:r>
            <a:endParaRPr lang="ru-RU" sz="9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"педагог-модератор" – 60%;</a:t>
            </a:r>
            <a:endParaRPr lang="ru-RU" sz="9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"педагог-эксперт" – 70%;</a:t>
            </a:r>
            <a:endParaRPr lang="ru-RU" sz="9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"педагог-исследователь" – 80 %;</a:t>
            </a:r>
            <a:endParaRPr lang="ru-RU" sz="9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"педагог-мастер" – 90 %;</a:t>
            </a:r>
            <a:endParaRPr lang="ru-RU" sz="9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2853" y="3670378"/>
            <a:ext cx="69458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 направлению </a:t>
            </a:r>
            <a:r>
              <a:rPr lang="en-US" sz="1600" b="1" dirty="0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"</a:t>
            </a:r>
            <a:r>
              <a:rPr lang="en-US" sz="1600" b="1" dirty="0" err="1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Педагогика</a:t>
            </a:r>
            <a:r>
              <a:rPr lang="en-US" sz="1600" b="1" dirty="0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1600" b="1" dirty="0" err="1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методика</a:t>
            </a:r>
            <a:r>
              <a:rPr lang="en-US" sz="1600" b="1" dirty="0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600" b="1" dirty="0" err="1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обучения</a:t>
            </a:r>
            <a:r>
              <a:rPr lang="en-US" sz="1600" b="1" dirty="0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":</a:t>
            </a:r>
            <a:endParaRPr lang="ru-RU" sz="900" b="1" dirty="0" smtClean="0" bmk="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 </a:t>
            </a: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квалификационная категория "педагог" – 50 %</a:t>
            </a:r>
            <a:endParaRPr lang="ru-RU" sz="9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"педагог-модератор" – 60 %;</a:t>
            </a:r>
            <a:endParaRPr lang="ru-RU" sz="9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"педагог-эксперт" – 70 %;</a:t>
            </a:r>
            <a:endParaRPr lang="ru-RU" sz="9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"педагог-исследователь" – 80 %;</a:t>
            </a:r>
            <a:endParaRPr lang="ru-RU" sz="9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"педагог-мастер" – 90%;</a:t>
            </a:r>
            <a:endParaRPr lang="ru-RU" sz="9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5675871" y="1736440"/>
            <a:ext cx="651612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"Педагогика, методика обучения":</a:t>
            </a:r>
            <a:endParaRPr kumimoji="0" lang="ru-RU" sz="900" b="1" i="0" u="none" strike="noStrike" cap="none" normalizeH="0" baseline="0" dirty="0" smtClean="0" bmk="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"педагог" – 50 %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"педагог-модератор" – 60 %;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"педагог-эксперт" – 70 %;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"педагог-исследователь" – 80 %;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"педагог-мастер" – 90 %.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5603" y="494270"/>
            <a:ext cx="63681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 направлению "Содержание учебного предмета":</a:t>
            </a:r>
            <a:endParaRPr lang="ru-RU" sz="900" b="1" dirty="0" smtClean="0" bmk="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квалификационная категория "педагог" – 50 %</a:t>
            </a:r>
            <a:endParaRPr lang="ru-RU" sz="9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квалификационная категория "педагог-модератор" – 60%;</a:t>
            </a:r>
            <a:endParaRPr lang="ru-RU" sz="9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квалификационная категория "педагог-эксперт" – 70%;</a:t>
            </a:r>
            <a:endParaRPr lang="ru-RU" sz="9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квалификационная категория "педагог-исследователь" – 80 %;</a:t>
            </a:r>
            <a:endParaRPr lang="ru-RU" sz="9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квалификационная категория "педагог-мастер" – 90 %;</a:t>
            </a:r>
            <a:endParaRPr lang="ru-RU" sz="9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4987" y="142258"/>
            <a:ext cx="45147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Для педагогов по физической культуре:</a:t>
            </a:r>
            <a:endParaRPr lang="ru-RU" sz="9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456" y="3320714"/>
            <a:ext cx="115506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Тесты Первого Президента Республики Казахстан – </a:t>
            </a:r>
            <a:r>
              <a:rPr lang="ru-RU" sz="1600" b="1" dirty="0" err="1" smtClean="0" bmk="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Елбасы</a:t>
            </a:r>
            <a:r>
              <a:rPr lang="ru-RU" sz="1600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lang="ru-RU" sz="900" dirty="0" smtClean="0" bmk="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 bmk="z316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квалификационные категории "педагог", "педагог-модератор", "педагог-эксперт", "педагог-исследователь", "педагог-мастер" – соответствуют начальному уровню готовности.</a:t>
            </a:r>
            <a:endParaRPr lang="ru-RU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04798" y="4714871"/>
            <a:ext cx="1113755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кандидатов без стажа, имеющих техническое и профессиональное, высшее и/или послевузовское образование по педагогическим (специальностям) направлениям: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"Содержание учебного предмета":</a:t>
            </a:r>
            <a:endParaRPr kumimoji="0" lang="ru-RU" sz="900" b="1" i="0" u="none" strike="noStrike" cap="none" normalizeH="0" baseline="0" dirty="0" smtClean="0" bmk="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"педагог" – 50 %;</a:t>
            </a:r>
            <a:endParaRPr kumimoji="0" lang="ru-RU" sz="9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"Педагогика, методика обучения":</a:t>
            </a:r>
            <a:endParaRPr kumimoji="0" lang="ru-RU" sz="900" b="1" i="0" u="none" strike="noStrike" cap="none" normalizeH="0" baseline="0" dirty="0" smtClean="0" bmk="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0" i="0" u="none" strike="noStrike" cap="none" normalizeH="0" baseline="0" dirty="0" smtClean="0" bmk="z32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квалификационная категория "педагог" – 50 %.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7881" y="1095804"/>
            <a:ext cx="75540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Для сдачи НКТ педагог подает </a:t>
            </a:r>
            <a:r>
              <a:rPr lang="ru-RU" dirty="0" smtClean="0"/>
              <a:t>заявление на сайте </a:t>
            </a:r>
            <a:r>
              <a:rPr lang="ru-RU" u="sng" dirty="0" smtClean="0">
                <a:hlinkClick r:id="rId2"/>
              </a:rPr>
              <a:t>https</a:t>
            </a:r>
            <a:r>
              <a:rPr lang="ru-RU" u="sng" dirty="0" smtClean="0">
                <a:hlinkClick r:id="rId2"/>
              </a:rPr>
              <a:t>://</a:t>
            </a:r>
            <a:r>
              <a:rPr lang="ru-RU" u="sng" dirty="0" smtClean="0">
                <a:hlinkClick r:id="rId2"/>
              </a:rPr>
              <a:t>app.testcenter.kz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66119" y="1882171"/>
            <a:ext cx="1048676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подаче заявления на прохождение НКТ педагоги заполняют: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персональные данные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(ИИН, ФИО, 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e-mail, </a:t>
            </a:r>
            <a:r>
              <a:rPr lang="kk-KZ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контактный телефон, специальность указанная в дипломе, срок обучения, квалификационная категория, срок действия квал. категории, претендуемая категория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занятость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(область, место работы);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параметры тестирования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(вид предмета обучения, специальность, язык сдачи тестирования, место сдачи тестирования, время сдачи тестирования.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81448" y="4239048"/>
            <a:ext cx="103055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Заявление, поданное педагогом для сдачи тестирования, попадает в базу данных НЦТ или организацию им определенной. НЦТ или организация им определенная направляет в личный кабинет педагога пропуск на тестирование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600680" y="891961"/>
            <a:ext cx="1011206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Время сдачи НКТ составляет: </a:t>
            </a:r>
            <a:r>
              <a:rPr lang="ru-RU" sz="2000" b="1" dirty="0" smtClean="0" bmk="z34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двести десять минут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 bmk="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предметов "Математика", "Физика", "Химия", "Информатика" – </a:t>
            </a:r>
            <a:r>
              <a:rPr kumimoji="0" lang="ru-RU" sz="20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двести сорок минут</a:t>
            </a:r>
            <a:r>
              <a:rPr kumimoji="0" lang="en-US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528507" y="2541030"/>
            <a:ext cx="1028769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Оценивание ответов тестовых заданий осуществляется следующим образом: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заданий с выбором одного правильного ответа из пяти предложенных присуждается один балл, в остальных случаях - ноль баллов;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для заданий с выбором нескольких правильных ответов из предложенных:</a:t>
            </a:r>
            <a:endParaRPr kumimoji="0" lang="ru-RU" sz="2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все правильные ответы получает - два балла;</a:t>
            </a:r>
            <a:endParaRPr kumimoji="0" lang="ru-RU" sz="2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одну допущенную ошибку - один балл;</a:t>
            </a:r>
            <a:endParaRPr kumimoji="0" lang="ru-RU" sz="2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 bmk="z354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допущенные две и более ошибки - ноль баллов.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Words>1795</Words>
  <Application>Microsoft Office PowerPoint</Application>
  <PresentationFormat>Произвольный</PresentationFormat>
  <Paragraphs>287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Перечень документов необходимых для оказания государственной услуги</vt:lpstr>
      <vt:lpstr>Управлением образования документы согласно стандарту госуслуги будут приниматься электронно (в сканированном в варианте) на почту atippo@bk.ru  Тип файла pdf, объем одного файла не более 10 Мб.   Сроки приема: до 20 апреля и до 20 октября  текущего года соответственно.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Лариса</dc:creator>
  <cp:lastModifiedBy>user</cp:lastModifiedBy>
  <cp:revision>61</cp:revision>
  <dcterms:created xsi:type="dcterms:W3CDTF">2014-10-01T18:16:20Z</dcterms:created>
  <dcterms:modified xsi:type="dcterms:W3CDTF">2022-03-02T07:09:28Z</dcterms:modified>
</cp:coreProperties>
</file>